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Nourd" charset="1" panose="00000500000000000000"/>
      <p:regular r:id="rId12"/>
    </p:embeddedFont>
    <p:embeddedFont>
      <p:font typeface="Nourd Bold" charset="1" panose="00000800000000000000"/>
      <p:regular r:id="rId13"/>
    </p:embeddedFont>
    <p:embeddedFont>
      <p:font typeface="Nourd Light" charset="1" panose="00000400000000000000"/>
      <p:regular r:id="rId14"/>
    </p:embeddedFont>
    <p:embeddedFont>
      <p:font typeface="Nourd Medium" charset="1" panose="00000600000000000000"/>
      <p:regular r:id="rId15"/>
    </p:embeddedFont>
    <p:embeddedFont>
      <p:font typeface="Nourd Semi-Bold" charset="1" panose="00000700000000000000"/>
      <p:regular r:id="rId16"/>
    </p:embeddedFont>
    <p:embeddedFont>
      <p:font typeface="Nourd Heavy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https://www.linkedin.com/in/samuelgalvaogomes/" TargetMode="External" Type="http://schemas.openxmlformats.org/officeDocument/2006/relationships/hyperlink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Relationship Id="rId6" Target="../media/image25.jpeg" Type="http://schemas.openxmlformats.org/officeDocument/2006/relationships/image"/><Relationship Id="rId7" Target="https://www.linkedin.com/in/ederson-macedo-65a762262/" TargetMode="External" Type="http://schemas.openxmlformats.org/officeDocument/2006/relationships/hyperlink"/><Relationship Id="rId8" Target="https://www.linkedin.com/in/alessandrobritoad/" TargetMode="External" Type="http://schemas.openxmlformats.org/officeDocument/2006/relationships/hyperlink"/><Relationship Id="rId9" Target="https://www.linkedin.com/in/trizmmiranda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126133"/>
            <a:ext cx="10158569" cy="3131869"/>
            <a:chOff x="0" y="0"/>
            <a:chExt cx="13544758" cy="41758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543621"/>
              <a:ext cx="13544758" cy="632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DBD7D8"/>
                  </a:solidFill>
                  <a:latin typeface="Nourd Light"/>
                </a:rPr>
                <a:t>MÓDULO 4 - APRESENTAÇÃO FINAL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25"/>
              <a:ext cx="13544758" cy="3241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DBD7D8"/>
                  </a:solidFill>
                  <a:latin typeface="Nourd Heavy"/>
                </a:rPr>
                <a:t>BRIEFING DO </a:t>
              </a:r>
            </a:p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DBD7D8"/>
                  </a:solidFill>
                  <a:latin typeface="Nourd Heavy"/>
                </a:rPr>
                <a:t>PROJETO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02616" y="6108280"/>
            <a:ext cx="4756684" cy="771362"/>
            <a:chOff x="0" y="0"/>
            <a:chExt cx="6342246" cy="102848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6342246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BD7D8"/>
                  </a:solidFill>
                  <a:latin typeface="Nourd Bold"/>
                </a:rPr>
                <a:t>Nome do projeto: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554738"/>
              <a:ext cx="6342246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BD7D8"/>
                  </a:solidFill>
                  <a:latin typeface="Nourd Light"/>
                </a:rPr>
                <a:t>Dados para abastecer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02616" y="7254558"/>
            <a:ext cx="4756684" cy="771362"/>
            <a:chOff x="0" y="0"/>
            <a:chExt cx="6342246" cy="102848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6342246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BD7D8"/>
                  </a:solidFill>
                  <a:latin typeface="Nourd Bold"/>
                </a:rPr>
                <a:t>Apresentado por: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54738"/>
              <a:ext cx="6342246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BD7D8"/>
                  </a:solidFill>
                  <a:latin typeface="Nourd Light"/>
                </a:rPr>
                <a:t>Equipe 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02616" y="8397528"/>
            <a:ext cx="4756684" cy="1133180"/>
            <a:chOff x="0" y="0"/>
            <a:chExt cx="6342246" cy="151090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6342246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BD7D8"/>
                  </a:solidFill>
                  <a:latin typeface="Nourd Bold"/>
                </a:rPr>
                <a:t>Apresentado Para: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54738"/>
              <a:ext cx="6342246" cy="956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BD7D8"/>
                  </a:solidFill>
                  <a:latin typeface="Nourd Light"/>
                </a:rPr>
                <a:t>Turma de formação em análise de dados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893046"/>
            <a:ext cx="7526676" cy="464821"/>
            <a:chOff x="0" y="0"/>
            <a:chExt cx="10035568" cy="61976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821448" y="134118"/>
              <a:ext cx="9214119" cy="386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DBD7D8"/>
                  </a:solidFill>
                  <a:latin typeface="Nourd Light"/>
                </a:rPr>
                <a:t>TERROR DO DETRAN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9762" cy="619762"/>
            </a:xfrm>
            <a:custGeom>
              <a:avLst/>
              <a:gdLst/>
              <a:ahLst/>
              <a:cxnLst/>
              <a:rect r="r" b="b" t="t" l="l"/>
              <a:pathLst>
                <a:path h="619762" w="619762">
                  <a:moveTo>
                    <a:pt x="0" y="0"/>
                  </a:moveTo>
                  <a:lnTo>
                    <a:pt x="619762" y="0"/>
                  </a:lnTo>
                  <a:lnTo>
                    <a:pt x="619762" y="619762"/>
                  </a:lnTo>
                  <a:lnTo>
                    <a:pt x="0" y="619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3123837"/>
            <a:ext cx="2333804" cy="2736871"/>
          </a:xfrm>
          <a:custGeom>
            <a:avLst/>
            <a:gdLst/>
            <a:ahLst/>
            <a:cxnLst/>
            <a:rect r="r" b="b" t="t" l="l"/>
            <a:pathLst>
              <a:path h="2736871" w="2333804">
                <a:moveTo>
                  <a:pt x="0" y="0"/>
                </a:moveTo>
                <a:lnTo>
                  <a:pt x="2333804" y="0"/>
                </a:lnTo>
                <a:lnTo>
                  <a:pt x="2333804" y="2736871"/>
                </a:lnTo>
                <a:lnTo>
                  <a:pt x="0" y="27368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502616" y="5374220"/>
            <a:ext cx="4756684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DBD7D8"/>
                </a:solidFill>
                <a:latin typeface="Nourd Bold"/>
              </a:rPr>
              <a:t>05/02/2024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1612" y="2054244"/>
            <a:ext cx="4068644" cy="4098451"/>
          </a:xfrm>
          <a:custGeom>
            <a:avLst/>
            <a:gdLst/>
            <a:ahLst/>
            <a:cxnLst/>
            <a:rect r="r" b="b" t="t" l="l"/>
            <a:pathLst>
              <a:path h="4098451" w="4068644">
                <a:moveTo>
                  <a:pt x="0" y="0"/>
                </a:moveTo>
                <a:lnTo>
                  <a:pt x="4068643" y="0"/>
                </a:lnTo>
                <a:lnTo>
                  <a:pt x="4068643" y="4098450"/>
                </a:lnTo>
                <a:lnTo>
                  <a:pt x="0" y="4098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8614" y="2836155"/>
            <a:ext cx="2534638" cy="25346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713560" y="2054244"/>
            <a:ext cx="4707673" cy="5435563"/>
            <a:chOff x="0" y="0"/>
            <a:chExt cx="6276898" cy="72474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26020" y="0"/>
              <a:ext cx="5424858" cy="5464601"/>
            </a:xfrm>
            <a:custGeom>
              <a:avLst/>
              <a:gdLst/>
              <a:ahLst/>
              <a:cxnLst/>
              <a:rect r="r" b="b" t="t" l="l"/>
              <a:pathLst>
                <a:path h="5464601" w="5424858">
                  <a:moveTo>
                    <a:pt x="0" y="0"/>
                  </a:moveTo>
                  <a:lnTo>
                    <a:pt x="5424858" y="0"/>
                  </a:lnTo>
                  <a:lnTo>
                    <a:pt x="5424858" y="5464601"/>
                  </a:lnTo>
                  <a:lnTo>
                    <a:pt x="0" y="5464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1448690" y="1042549"/>
              <a:ext cx="3379517" cy="3379503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6186408"/>
              <a:ext cx="6276898" cy="495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spc="124">
                  <a:solidFill>
                    <a:srgbClr val="3A4353"/>
                  </a:solidFill>
                  <a:latin typeface="Nourd Heavy"/>
                </a:rPr>
                <a:t>Arthur Gosi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828493"/>
              <a:ext cx="6276898" cy="418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3A4353"/>
                  </a:solidFill>
                  <a:latin typeface="Nourd Light"/>
                </a:rPr>
                <a:t>Developer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947745" y="2054244"/>
            <a:ext cx="4068644" cy="4098451"/>
          </a:xfrm>
          <a:custGeom>
            <a:avLst/>
            <a:gdLst/>
            <a:ahLst/>
            <a:cxnLst/>
            <a:rect r="r" b="b" t="t" l="l"/>
            <a:pathLst>
              <a:path h="4098451" w="4068644">
                <a:moveTo>
                  <a:pt x="0" y="0"/>
                </a:moveTo>
                <a:lnTo>
                  <a:pt x="4068643" y="0"/>
                </a:lnTo>
                <a:lnTo>
                  <a:pt x="4068643" y="4098450"/>
                </a:lnTo>
                <a:lnTo>
                  <a:pt x="0" y="4098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714748" y="2836155"/>
            <a:ext cx="2534638" cy="2534628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952097" y="7604106"/>
            <a:ext cx="470767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 u="sng">
                <a:solidFill>
                  <a:srgbClr val="3A4353"/>
                </a:solidFill>
                <a:latin typeface="Nourd Light"/>
                <a:hlinkClick r:id="rId6" tooltip="https://www.linkedin.com/in/samuelgalvaogomes/"/>
              </a:rPr>
              <a:t>Linkedin</a:t>
            </a:r>
          </a:p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3A4353"/>
                </a:solidFill>
                <a:latin typeface="Nourd Light"/>
              </a:rPr>
              <a:t>samuel10.gomes7@gmail.com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28230" y="6694050"/>
            <a:ext cx="470767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3A4353"/>
                </a:solidFill>
                <a:latin typeface="Nourd Bold"/>
              </a:rPr>
              <a:t>Handsson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28230" y="7175680"/>
            <a:ext cx="4707673" cy="31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3A4353"/>
                </a:solidFill>
                <a:latin typeface="Nourd Light"/>
              </a:rPr>
              <a:t>Developer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2097" y="6694050"/>
            <a:ext cx="4707673" cy="37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3A4353"/>
                </a:solidFill>
                <a:latin typeface="Nourd Bold"/>
              </a:rPr>
              <a:t>Samuel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2097" y="7175614"/>
            <a:ext cx="4707673" cy="31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3A4353"/>
                </a:solidFill>
                <a:latin typeface="Nourd Light"/>
              </a:rPr>
              <a:t>Developer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1A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91676" y="0"/>
            <a:ext cx="11961628" cy="10287000"/>
            <a:chOff x="0" y="0"/>
            <a:chExt cx="6350000" cy="5461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9563" y="32385"/>
              <a:ext cx="6230874" cy="5396230"/>
            </a:xfrm>
            <a:custGeom>
              <a:avLst/>
              <a:gdLst/>
              <a:ahLst/>
              <a:cxnLst/>
              <a:rect r="r" b="b" t="t" l="l"/>
              <a:pathLst>
                <a:path h="5396230" w="6230874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0" t="0" r="-2998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367932" y="0"/>
            <a:ext cx="11878753" cy="10287000"/>
            <a:chOff x="0" y="0"/>
            <a:chExt cx="6350000" cy="5499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0" t="-13390" r="0" b="-48394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65360" y="3135629"/>
            <a:ext cx="6846094" cy="407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3600">
                <a:solidFill>
                  <a:srgbClr val="DBD7D8"/>
                </a:solidFill>
                <a:latin typeface="Nourd Heavy"/>
              </a:rPr>
              <a:t>Obrigado a todos </a:t>
            </a:r>
          </a:p>
          <a:p>
            <a:pPr algn="ctr">
              <a:lnSpc>
                <a:spcPts val="5400"/>
              </a:lnSpc>
            </a:pPr>
            <a:r>
              <a:rPr lang="en-US" sz="3600">
                <a:solidFill>
                  <a:srgbClr val="DBD7D8"/>
                </a:solidFill>
                <a:latin typeface="Nourd Heavy"/>
              </a:rPr>
              <a:t>vocês por terem </a:t>
            </a:r>
          </a:p>
          <a:p>
            <a:pPr algn="ctr">
              <a:lnSpc>
                <a:spcPts val="5400"/>
              </a:lnSpc>
            </a:pPr>
            <a:r>
              <a:rPr lang="en-US" sz="3600">
                <a:solidFill>
                  <a:srgbClr val="DBD7D8"/>
                </a:solidFill>
                <a:latin typeface="Nourd Heavy"/>
              </a:rPr>
              <a:t>passado por briefing </a:t>
            </a:r>
          </a:p>
          <a:p>
            <a:pPr algn="ctr">
              <a:lnSpc>
                <a:spcPts val="5400"/>
              </a:lnSpc>
            </a:pPr>
            <a:r>
              <a:rPr lang="en-US" sz="3600">
                <a:solidFill>
                  <a:srgbClr val="DBD7D8"/>
                </a:solidFill>
                <a:latin typeface="Nourd Heavy"/>
              </a:rPr>
              <a:t>de projeto.</a:t>
            </a:r>
          </a:p>
          <a:p>
            <a:pPr algn="ctr">
              <a:lnSpc>
                <a:spcPts val="5400"/>
              </a:lnSpc>
            </a:pPr>
          </a:p>
          <a:p>
            <a:pPr algn="ctr">
              <a:lnSpc>
                <a:spcPts val="5400"/>
              </a:lnSpc>
            </a:pPr>
            <a:r>
              <a:rPr lang="en-US" sz="3600">
                <a:solidFill>
                  <a:srgbClr val="DBD7D8"/>
                </a:solidFill>
                <a:latin typeface="Nourd Heavy"/>
              </a:rPr>
              <a:t>Boa sorte!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144000" y="3280642"/>
          <a:ext cx="6511183" cy="5229225"/>
        </p:xfrm>
        <a:graphic>
          <a:graphicData uri="http://schemas.openxmlformats.org/drawingml/2006/table">
            <a:tbl>
              <a:tblPr/>
              <a:tblGrid>
                <a:gridCol w="866395"/>
                <a:gridCol w="5025021"/>
              </a:tblGrid>
              <a:tr h="871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"/>
                        </a:rPr>
                        <a:t>Visão geral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"/>
                        </a:rPr>
                        <a:t>Objetivos e Metas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"/>
                        </a:rPr>
                        <a:t>Público-alvo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"/>
                        </a:rPr>
                        <a:t>Linha do tempo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"/>
                        </a:rPr>
                        <a:t>Metodologia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153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A4353"/>
                          </a:solidFill>
                          <a:latin typeface="Nourd"/>
                        </a:rPr>
                        <a:t>Questões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DBD7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9144000" y="1777133"/>
            <a:ext cx="651118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3A4353"/>
                </a:solidFill>
                <a:latin typeface="Nourd Heavy"/>
              </a:rPr>
              <a:t>Agenda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937351" y="3258892"/>
            <a:ext cx="3803797" cy="3769217"/>
          </a:xfrm>
          <a:custGeom>
            <a:avLst/>
            <a:gdLst/>
            <a:ahLst/>
            <a:cxnLst/>
            <a:rect r="r" b="b" t="t" l="l"/>
            <a:pathLst>
              <a:path h="3769217" w="3803797">
                <a:moveTo>
                  <a:pt x="0" y="0"/>
                </a:moveTo>
                <a:lnTo>
                  <a:pt x="3803797" y="0"/>
                </a:lnTo>
                <a:lnTo>
                  <a:pt x="3803797" y="3769216"/>
                </a:lnTo>
                <a:lnTo>
                  <a:pt x="0" y="3769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44000" y="0"/>
            <a:ext cx="12503082" cy="10287000"/>
            <a:chOff x="0" y="0"/>
            <a:chExt cx="6184570" cy="50883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DBD7D8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4570" cy="5088399"/>
            </a:xfrm>
            <a:custGeom>
              <a:avLst/>
              <a:gdLst/>
              <a:ahLst/>
              <a:cxnLst/>
              <a:rect r="r" b="b" t="t" l="l"/>
              <a:pathLst>
                <a:path h="5088399" w="6184570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0" t="-35143" r="0" b="-3514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2885412"/>
            <a:ext cx="7104218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3A4353"/>
                </a:solidFill>
                <a:latin typeface="Nourd Heavy"/>
              </a:rPr>
              <a:t>Visão geral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7082" y="4620287"/>
            <a:ext cx="7065836" cy="221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3A4353"/>
                </a:solidFill>
                <a:latin typeface="Nourd Light"/>
              </a:rPr>
              <a:t>O projeto consiste em uma análise exploratória nos dados de venda e distribuição de combustíveis (gasolina e etanol)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43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02088" y="1648400"/>
            <a:ext cx="1348382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DBD7D8"/>
                </a:solidFill>
                <a:latin typeface="Nourd Heavy"/>
              </a:rPr>
              <a:t>Objetivos e Metas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02088" y="2918633"/>
            <a:ext cx="13483825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DBD7D8"/>
                </a:solidFill>
                <a:latin typeface="Nourd Light"/>
              </a:rPr>
              <a:t>Esclarecer os principais objetivos e metas gerais do projeto.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341886"/>
            <a:ext cx="380699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DBD7D8"/>
                </a:solidFill>
                <a:latin typeface="Nourd Heavy"/>
              </a:rPr>
              <a:t>Meta #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945130"/>
            <a:ext cx="3806998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DBD7D8"/>
                </a:solidFill>
                <a:latin typeface="Nourd Light"/>
              </a:rPr>
              <a:t>Extrair os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71576" y="7341886"/>
            <a:ext cx="394484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DBD7D8"/>
                </a:solidFill>
                <a:latin typeface="Nourd Heavy"/>
              </a:rPr>
              <a:t>Meta #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71576" y="7945130"/>
            <a:ext cx="3944848" cy="815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DBD7D8"/>
                </a:solidFill>
                <a:latin typeface="Nourd"/>
              </a:rPr>
              <a:t>Tratar os dados e fazer as análises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52302" y="7341886"/>
            <a:ext cx="3806998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DBD7D8"/>
                </a:solidFill>
                <a:latin typeface="Nourd Heavy"/>
              </a:rPr>
              <a:t>Meta # 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52302" y="7945130"/>
            <a:ext cx="3806998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DBD7D8"/>
                </a:solidFill>
                <a:latin typeface="Nourd"/>
              </a:rPr>
              <a:t>Carrergar e gerar as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710138" y="4823539"/>
            <a:ext cx="5537261" cy="19500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16055" y="4871955"/>
            <a:ext cx="4956268" cy="156948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5549" y="4397064"/>
            <a:ext cx="4318742" cy="2519266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0644" y="4427238"/>
            <a:ext cx="3608097" cy="3102796"/>
            <a:chOff x="0" y="0"/>
            <a:chExt cx="4810796" cy="413706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2665" t="0" r="0" b="51811"/>
            <a:stretch>
              <a:fillRect/>
            </a:stretch>
          </p:blipFill>
          <p:spPr>
            <a:xfrm flipH="false" flipV="false">
              <a:off x="0" y="0"/>
              <a:ext cx="4810796" cy="413706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99960" y="8124855"/>
            <a:ext cx="4849467" cy="1133048"/>
            <a:chOff x="0" y="0"/>
            <a:chExt cx="6465955" cy="15107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6465955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A4353"/>
                  </a:solidFill>
                  <a:latin typeface="Nourd Heavy"/>
                </a:rPr>
                <a:t>EMPRESAS RESPONSÁVEIS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54561"/>
              <a:ext cx="6465955" cy="956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A4353"/>
                  </a:solidFill>
                  <a:latin typeface="Nourd"/>
                </a:rPr>
                <a:t>Para avaliar a concorrência e manter coerência com o mercado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02088" y="1648400"/>
            <a:ext cx="1348382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3A4353"/>
                </a:solidFill>
                <a:latin typeface="Nourd Heavy"/>
              </a:rPr>
              <a:t>Público-alvo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02088" y="2918633"/>
            <a:ext cx="13483825" cy="53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3A4353"/>
                </a:solidFill>
                <a:latin typeface="Nourd Light"/>
              </a:rPr>
              <a:t>Identificar os públicos-chave aos quais o projeto se destina.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717582" y="8124855"/>
            <a:ext cx="4849467" cy="1133048"/>
            <a:chOff x="0" y="0"/>
            <a:chExt cx="6465955" cy="15107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6465955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A4353"/>
                  </a:solidFill>
                  <a:latin typeface="Nourd Heavy"/>
                </a:rPr>
                <a:t>CLIENTES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54561"/>
              <a:ext cx="6465955" cy="956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A4353"/>
                  </a:solidFill>
                  <a:latin typeface="Nourd"/>
                </a:rPr>
                <a:t>Para avaliar o mercado do produto que será obtido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38574" y="8124855"/>
            <a:ext cx="4849467" cy="1133048"/>
            <a:chOff x="0" y="0"/>
            <a:chExt cx="6465955" cy="151073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6465955" cy="473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A4353"/>
                  </a:solidFill>
                  <a:latin typeface="Nourd Heavy"/>
                </a:rPr>
                <a:t>ANALISTAS DE DADOS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54561"/>
              <a:ext cx="6465955" cy="956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3A4353"/>
                  </a:solidFill>
                  <a:latin typeface="Nourd"/>
                </a:rPr>
                <a:t>Para entender o comportamento dos dados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38267" y="4427238"/>
            <a:ext cx="3608097" cy="3102796"/>
            <a:chOff x="0" y="0"/>
            <a:chExt cx="4810796" cy="4137062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"/>
            <a:srcRect l="0" t="0" r="62665" b="51811"/>
            <a:stretch>
              <a:fillRect/>
            </a:stretch>
          </p:blipFill>
          <p:spPr>
            <a:xfrm flipH="false" flipV="false">
              <a:off x="0" y="0"/>
              <a:ext cx="4810796" cy="4137062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12956139" y="4427238"/>
            <a:ext cx="3608097" cy="3102796"/>
            <a:chOff x="0" y="0"/>
            <a:chExt cx="4810796" cy="4137062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"/>
            <a:srcRect l="34875" t="51811" r="27790" b="0"/>
            <a:stretch>
              <a:fillRect/>
            </a:stretch>
          </p:blipFill>
          <p:spPr>
            <a:xfrm flipH="false" flipV="false">
              <a:off x="0" y="0"/>
              <a:ext cx="4810796" cy="4137062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53629" y="1924794"/>
            <a:ext cx="1140143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3A4353"/>
                </a:solidFill>
                <a:latin typeface="Nourd Heavy"/>
              </a:rPr>
              <a:t>Linha do tempo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53629" y="3195027"/>
            <a:ext cx="11401430" cy="53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3A4353"/>
                </a:solidFill>
                <a:latin typeface="Nourd Light"/>
              </a:rPr>
              <a:t>Sprints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08408" y="6947265"/>
            <a:ext cx="2527573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3A4353"/>
                </a:solidFill>
                <a:latin typeface="Nourd Heavy"/>
              </a:rPr>
              <a:t>1º SPRINT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08408" y="7504765"/>
            <a:ext cx="2527573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3A4353"/>
                </a:solidFill>
                <a:latin typeface="Nourd Light"/>
              </a:rPr>
              <a:t>07/12 - 21/12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57717" y="6947265"/>
            <a:ext cx="2596627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3A4353"/>
                </a:solidFill>
                <a:latin typeface="Nourd Heavy"/>
              </a:rPr>
              <a:t>2º SPRINT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57717" y="7504765"/>
            <a:ext cx="2596627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3A4353"/>
                </a:solidFill>
                <a:latin typeface="Nourd"/>
              </a:rPr>
              <a:t>08/01 - 15/01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07027" y="6947265"/>
            <a:ext cx="2527573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3A4353"/>
                </a:solidFill>
                <a:latin typeface="Nourd Heavy"/>
              </a:rPr>
              <a:t>3º SPRINT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07027" y="7504765"/>
            <a:ext cx="2527573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3A4353"/>
                </a:solidFill>
                <a:latin typeface="Nourd"/>
              </a:rPr>
              <a:t>22/01 - 29/01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50402" y="6947265"/>
            <a:ext cx="3108898" cy="36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3A4353"/>
                </a:solidFill>
                <a:latin typeface="Nourd Heavy"/>
              </a:rPr>
              <a:t>4º SPRINT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50402" y="7504765"/>
            <a:ext cx="3108898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3A4353"/>
                </a:solidFill>
                <a:latin typeface="Nourd"/>
              </a:rPr>
              <a:t>29/01 - 05/02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2861656" cy="10287000"/>
          </a:xfrm>
          <a:custGeom>
            <a:avLst/>
            <a:gdLst/>
            <a:ahLst/>
            <a:cxnLst/>
            <a:rect r="r" b="b" t="t" l="l"/>
            <a:pathLst>
              <a:path h="10287000" w="2861656">
                <a:moveTo>
                  <a:pt x="0" y="0"/>
                </a:moveTo>
                <a:lnTo>
                  <a:pt x="2861656" y="0"/>
                </a:lnTo>
                <a:lnTo>
                  <a:pt x="28616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05979" y="5217071"/>
            <a:ext cx="744335" cy="872887"/>
          </a:xfrm>
          <a:custGeom>
            <a:avLst/>
            <a:gdLst/>
            <a:ahLst/>
            <a:cxnLst/>
            <a:rect r="r" b="b" t="t" l="l"/>
            <a:pathLst>
              <a:path h="872887" w="744335">
                <a:moveTo>
                  <a:pt x="0" y="0"/>
                </a:moveTo>
                <a:lnTo>
                  <a:pt x="744335" y="0"/>
                </a:lnTo>
                <a:lnTo>
                  <a:pt x="744335" y="872887"/>
                </a:lnTo>
                <a:lnTo>
                  <a:pt x="0" y="87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08406" y="5217071"/>
            <a:ext cx="744335" cy="872887"/>
          </a:xfrm>
          <a:custGeom>
            <a:avLst/>
            <a:gdLst/>
            <a:ahLst/>
            <a:cxnLst/>
            <a:rect r="r" b="b" t="t" l="l"/>
            <a:pathLst>
              <a:path h="872887" w="744335">
                <a:moveTo>
                  <a:pt x="0" y="0"/>
                </a:moveTo>
                <a:lnTo>
                  <a:pt x="744335" y="0"/>
                </a:lnTo>
                <a:lnTo>
                  <a:pt x="744335" y="872887"/>
                </a:lnTo>
                <a:lnTo>
                  <a:pt x="0" y="87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80007" y="5217071"/>
            <a:ext cx="744335" cy="872887"/>
          </a:xfrm>
          <a:custGeom>
            <a:avLst/>
            <a:gdLst/>
            <a:ahLst/>
            <a:cxnLst/>
            <a:rect r="r" b="b" t="t" l="l"/>
            <a:pathLst>
              <a:path h="872887" w="744335">
                <a:moveTo>
                  <a:pt x="0" y="0"/>
                </a:moveTo>
                <a:lnTo>
                  <a:pt x="744335" y="0"/>
                </a:lnTo>
                <a:lnTo>
                  <a:pt x="744335" y="872887"/>
                </a:lnTo>
                <a:lnTo>
                  <a:pt x="0" y="87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57715" y="5143500"/>
            <a:ext cx="744335" cy="872887"/>
          </a:xfrm>
          <a:custGeom>
            <a:avLst/>
            <a:gdLst/>
            <a:ahLst/>
            <a:cxnLst/>
            <a:rect r="r" b="b" t="t" l="l"/>
            <a:pathLst>
              <a:path h="872887" w="744335">
                <a:moveTo>
                  <a:pt x="0" y="0"/>
                </a:moveTo>
                <a:lnTo>
                  <a:pt x="744335" y="0"/>
                </a:lnTo>
                <a:lnTo>
                  <a:pt x="744335" y="872887"/>
                </a:lnTo>
                <a:lnTo>
                  <a:pt x="0" y="87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229316" y="5143500"/>
            <a:ext cx="744335" cy="872887"/>
          </a:xfrm>
          <a:custGeom>
            <a:avLst/>
            <a:gdLst/>
            <a:ahLst/>
            <a:cxnLst/>
            <a:rect r="r" b="b" t="t" l="l"/>
            <a:pathLst>
              <a:path h="872887" w="744335">
                <a:moveTo>
                  <a:pt x="0" y="0"/>
                </a:moveTo>
                <a:lnTo>
                  <a:pt x="744335" y="0"/>
                </a:lnTo>
                <a:lnTo>
                  <a:pt x="744335" y="872887"/>
                </a:lnTo>
                <a:lnTo>
                  <a:pt x="0" y="87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796583" y="5143500"/>
            <a:ext cx="744335" cy="872887"/>
          </a:xfrm>
          <a:custGeom>
            <a:avLst/>
            <a:gdLst/>
            <a:ahLst/>
            <a:cxnLst/>
            <a:rect r="r" b="b" t="t" l="l"/>
            <a:pathLst>
              <a:path h="872887" w="744335">
                <a:moveTo>
                  <a:pt x="0" y="0"/>
                </a:moveTo>
                <a:lnTo>
                  <a:pt x="744334" y="0"/>
                </a:lnTo>
                <a:lnTo>
                  <a:pt x="744334" y="872887"/>
                </a:lnTo>
                <a:lnTo>
                  <a:pt x="0" y="87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101091" y="5217071"/>
            <a:ext cx="744335" cy="872887"/>
          </a:xfrm>
          <a:custGeom>
            <a:avLst/>
            <a:gdLst/>
            <a:ahLst/>
            <a:cxnLst/>
            <a:rect r="r" b="b" t="t" l="l"/>
            <a:pathLst>
              <a:path h="872887" w="744335">
                <a:moveTo>
                  <a:pt x="0" y="0"/>
                </a:moveTo>
                <a:lnTo>
                  <a:pt x="744335" y="0"/>
                </a:lnTo>
                <a:lnTo>
                  <a:pt x="744335" y="872887"/>
                </a:lnTo>
                <a:lnTo>
                  <a:pt x="0" y="87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672692" y="5217071"/>
            <a:ext cx="744335" cy="872887"/>
          </a:xfrm>
          <a:custGeom>
            <a:avLst/>
            <a:gdLst/>
            <a:ahLst/>
            <a:cxnLst/>
            <a:rect r="r" b="b" t="t" l="l"/>
            <a:pathLst>
              <a:path h="872887" w="744335">
                <a:moveTo>
                  <a:pt x="0" y="0"/>
                </a:moveTo>
                <a:lnTo>
                  <a:pt x="744335" y="0"/>
                </a:lnTo>
                <a:lnTo>
                  <a:pt x="744335" y="872887"/>
                </a:lnTo>
                <a:lnTo>
                  <a:pt x="0" y="87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239958" y="5217071"/>
            <a:ext cx="744335" cy="872887"/>
          </a:xfrm>
          <a:custGeom>
            <a:avLst/>
            <a:gdLst/>
            <a:ahLst/>
            <a:cxnLst/>
            <a:rect r="r" b="b" t="t" l="l"/>
            <a:pathLst>
              <a:path h="872887" w="744335">
                <a:moveTo>
                  <a:pt x="0" y="0"/>
                </a:moveTo>
                <a:lnTo>
                  <a:pt x="744335" y="0"/>
                </a:lnTo>
                <a:lnTo>
                  <a:pt x="744335" y="872887"/>
                </a:lnTo>
                <a:lnTo>
                  <a:pt x="0" y="87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811559" y="5217071"/>
            <a:ext cx="744335" cy="872887"/>
          </a:xfrm>
          <a:custGeom>
            <a:avLst/>
            <a:gdLst/>
            <a:ahLst/>
            <a:cxnLst/>
            <a:rect r="r" b="b" t="t" l="l"/>
            <a:pathLst>
              <a:path h="872887" w="744335">
                <a:moveTo>
                  <a:pt x="0" y="0"/>
                </a:moveTo>
                <a:lnTo>
                  <a:pt x="744335" y="0"/>
                </a:lnTo>
                <a:lnTo>
                  <a:pt x="744335" y="872887"/>
                </a:lnTo>
                <a:lnTo>
                  <a:pt x="0" y="872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260626" cy="11663548"/>
          </a:xfrm>
          <a:custGeom>
            <a:avLst/>
            <a:gdLst/>
            <a:ahLst/>
            <a:cxnLst/>
            <a:rect r="r" b="b" t="t" l="l"/>
            <a:pathLst>
              <a:path h="11663548" w="11260626">
                <a:moveTo>
                  <a:pt x="0" y="0"/>
                </a:moveTo>
                <a:lnTo>
                  <a:pt x="11260626" y="0"/>
                </a:lnTo>
                <a:lnTo>
                  <a:pt x="11260626" y="11663548"/>
                </a:lnTo>
                <a:lnTo>
                  <a:pt x="0" y="116635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93140" y="552450"/>
            <a:ext cx="566616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3A4353"/>
                </a:solidFill>
                <a:latin typeface="Nourd Heavy"/>
              </a:rPr>
              <a:t>Metodologia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92660" y="1638594"/>
            <a:ext cx="7566640" cy="5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99"/>
              </a:lnSpc>
            </a:pPr>
            <a:r>
              <a:rPr lang="en-US" sz="2999">
                <a:solidFill>
                  <a:srgbClr val="3A4353"/>
                </a:solidFill>
                <a:latin typeface="Nourd Light"/>
              </a:rPr>
              <a:t>Metodologia utilizada para análise dos dados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39091" y="7085744"/>
            <a:ext cx="6571106" cy="2172556"/>
            <a:chOff x="0" y="0"/>
            <a:chExt cx="8761474" cy="289674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761474" cy="2896742"/>
              <a:chOff x="0" y="0"/>
              <a:chExt cx="1730662" cy="57219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30662" cy="572196"/>
              </a:xfrm>
              <a:custGeom>
                <a:avLst/>
                <a:gdLst/>
                <a:ahLst/>
                <a:cxnLst/>
                <a:rect r="r" b="b" t="t" l="l"/>
                <a:pathLst>
                  <a:path h="572196" w="1730662">
                    <a:moveTo>
                      <a:pt x="60087" y="0"/>
                    </a:moveTo>
                    <a:lnTo>
                      <a:pt x="1670575" y="0"/>
                    </a:lnTo>
                    <a:cubicBezTo>
                      <a:pt x="1686511" y="0"/>
                      <a:pt x="1701794" y="6331"/>
                      <a:pt x="1713062" y="17599"/>
                    </a:cubicBezTo>
                    <a:cubicBezTo>
                      <a:pt x="1724331" y="28868"/>
                      <a:pt x="1730662" y="44151"/>
                      <a:pt x="1730662" y="60087"/>
                    </a:cubicBezTo>
                    <a:lnTo>
                      <a:pt x="1730662" y="512109"/>
                    </a:lnTo>
                    <a:cubicBezTo>
                      <a:pt x="1730662" y="528045"/>
                      <a:pt x="1724331" y="543328"/>
                      <a:pt x="1713062" y="554597"/>
                    </a:cubicBezTo>
                    <a:cubicBezTo>
                      <a:pt x="1701794" y="565865"/>
                      <a:pt x="1686511" y="572196"/>
                      <a:pt x="1670575" y="572196"/>
                    </a:cubicBezTo>
                    <a:lnTo>
                      <a:pt x="60087" y="572196"/>
                    </a:lnTo>
                    <a:cubicBezTo>
                      <a:pt x="44151" y="572196"/>
                      <a:pt x="28868" y="565865"/>
                      <a:pt x="17599" y="554597"/>
                    </a:cubicBezTo>
                    <a:cubicBezTo>
                      <a:pt x="6331" y="543328"/>
                      <a:pt x="0" y="528045"/>
                      <a:pt x="0" y="512109"/>
                    </a:cubicBezTo>
                    <a:lnTo>
                      <a:pt x="0" y="60087"/>
                    </a:lnTo>
                    <a:cubicBezTo>
                      <a:pt x="0" y="44151"/>
                      <a:pt x="6331" y="28868"/>
                      <a:pt x="17599" y="17599"/>
                    </a:cubicBezTo>
                    <a:cubicBezTo>
                      <a:pt x="28868" y="6331"/>
                      <a:pt x="44151" y="0"/>
                      <a:pt x="60087" y="0"/>
                    </a:cubicBezTo>
                    <a:close/>
                  </a:path>
                </a:pathLst>
              </a:custGeom>
              <a:solidFill>
                <a:srgbClr val="3A4353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730662" cy="6007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634780"/>
              <a:ext cx="8761474" cy="532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DBD7D8"/>
                  </a:solidFill>
                  <a:latin typeface="Nourd Heavy"/>
                </a:rPr>
                <a:t>ANÁLISE DESCRITIVA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76336"/>
              <a:ext cx="8761474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BD7D8"/>
                  </a:solidFill>
                  <a:latin typeface="Nourd Light"/>
                </a:rPr>
                <a:t> Descrevendo eventos e situações, como </a:t>
              </a:r>
              <a:r>
                <a:rPr lang="en-US" sz="2199">
                  <a:solidFill>
                    <a:srgbClr val="DBD7D8"/>
                  </a:solidFill>
                  <a:latin typeface="Nourd Light"/>
                </a:rPr>
                <a:t>comportamentos do cliente e tendências.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7082" y="7085744"/>
            <a:ext cx="6571106" cy="2172556"/>
            <a:chOff x="0" y="0"/>
            <a:chExt cx="8761474" cy="289674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8761474" cy="2896742"/>
              <a:chOff x="0" y="0"/>
              <a:chExt cx="1730662" cy="57219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730662" cy="572196"/>
              </a:xfrm>
              <a:custGeom>
                <a:avLst/>
                <a:gdLst/>
                <a:ahLst/>
                <a:cxnLst/>
                <a:rect r="r" b="b" t="t" l="l"/>
                <a:pathLst>
                  <a:path h="572196" w="1730662">
                    <a:moveTo>
                      <a:pt x="60087" y="0"/>
                    </a:moveTo>
                    <a:lnTo>
                      <a:pt x="1670575" y="0"/>
                    </a:lnTo>
                    <a:cubicBezTo>
                      <a:pt x="1686511" y="0"/>
                      <a:pt x="1701794" y="6331"/>
                      <a:pt x="1713062" y="17599"/>
                    </a:cubicBezTo>
                    <a:cubicBezTo>
                      <a:pt x="1724331" y="28868"/>
                      <a:pt x="1730662" y="44151"/>
                      <a:pt x="1730662" y="60087"/>
                    </a:cubicBezTo>
                    <a:lnTo>
                      <a:pt x="1730662" y="512109"/>
                    </a:lnTo>
                    <a:cubicBezTo>
                      <a:pt x="1730662" y="528045"/>
                      <a:pt x="1724331" y="543328"/>
                      <a:pt x="1713062" y="554597"/>
                    </a:cubicBezTo>
                    <a:cubicBezTo>
                      <a:pt x="1701794" y="565865"/>
                      <a:pt x="1686511" y="572196"/>
                      <a:pt x="1670575" y="572196"/>
                    </a:cubicBezTo>
                    <a:lnTo>
                      <a:pt x="60087" y="572196"/>
                    </a:lnTo>
                    <a:cubicBezTo>
                      <a:pt x="44151" y="572196"/>
                      <a:pt x="28868" y="565865"/>
                      <a:pt x="17599" y="554597"/>
                    </a:cubicBezTo>
                    <a:cubicBezTo>
                      <a:pt x="6331" y="543328"/>
                      <a:pt x="0" y="528045"/>
                      <a:pt x="0" y="512109"/>
                    </a:cubicBezTo>
                    <a:lnTo>
                      <a:pt x="0" y="60087"/>
                    </a:lnTo>
                    <a:cubicBezTo>
                      <a:pt x="0" y="44151"/>
                      <a:pt x="6331" y="28868"/>
                      <a:pt x="17599" y="17599"/>
                    </a:cubicBezTo>
                    <a:cubicBezTo>
                      <a:pt x="28868" y="6331"/>
                      <a:pt x="44151" y="0"/>
                      <a:pt x="60087" y="0"/>
                    </a:cubicBezTo>
                    <a:close/>
                  </a:path>
                </a:pathLst>
              </a:custGeom>
              <a:solidFill>
                <a:srgbClr val="3A435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1730662" cy="60077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635044"/>
              <a:ext cx="8761474" cy="532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DBD7D8"/>
                  </a:solidFill>
                  <a:latin typeface="Nourd Heavy"/>
                </a:rPr>
                <a:t>ANÁLISE DIAGNÓSTICA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276601"/>
              <a:ext cx="8761474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DBD7D8"/>
                  </a:solidFill>
                  <a:latin typeface="Nourd Light"/>
                </a:rPr>
                <a:t>Diagnosticar e entender causas e efeitos em determinada situação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763356" y="3181645"/>
            <a:ext cx="8761288" cy="2896327"/>
            <a:chOff x="0" y="0"/>
            <a:chExt cx="11681717" cy="386177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1681717" cy="3861770"/>
              <a:chOff x="0" y="0"/>
              <a:chExt cx="1730662" cy="57212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30662" cy="572126"/>
              </a:xfrm>
              <a:custGeom>
                <a:avLst/>
                <a:gdLst/>
                <a:ahLst/>
                <a:cxnLst/>
                <a:rect r="r" b="b" t="t" l="l"/>
                <a:pathLst>
                  <a:path h="572126" w="1730662">
                    <a:moveTo>
                      <a:pt x="60087" y="0"/>
                    </a:moveTo>
                    <a:lnTo>
                      <a:pt x="1670575" y="0"/>
                    </a:lnTo>
                    <a:cubicBezTo>
                      <a:pt x="1686511" y="0"/>
                      <a:pt x="1701794" y="6331"/>
                      <a:pt x="1713062" y="17599"/>
                    </a:cubicBezTo>
                    <a:cubicBezTo>
                      <a:pt x="1724331" y="28868"/>
                      <a:pt x="1730662" y="44151"/>
                      <a:pt x="1730662" y="60087"/>
                    </a:cubicBezTo>
                    <a:lnTo>
                      <a:pt x="1730662" y="512039"/>
                    </a:lnTo>
                    <a:cubicBezTo>
                      <a:pt x="1730662" y="527975"/>
                      <a:pt x="1724331" y="543259"/>
                      <a:pt x="1713062" y="554527"/>
                    </a:cubicBezTo>
                    <a:cubicBezTo>
                      <a:pt x="1701794" y="565796"/>
                      <a:pt x="1686511" y="572126"/>
                      <a:pt x="1670575" y="572126"/>
                    </a:cubicBezTo>
                    <a:lnTo>
                      <a:pt x="60087" y="572126"/>
                    </a:lnTo>
                    <a:cubicBezTo>
                      <a:pt x="44151" y="572126"/>
                      <a:pt x="28868" y="565796"/>
                      <a:pt x="17599" y="554527"/>
                    </a:cubicBezTo>
                    <a:cubicBezTo>
                      <a:pt x="6331" y="543259"/>
                      <a:pt x="0" y="527975"/>
                      <a:pt x="0" y="512039"/>
                    </a:cubicBezTo>
                    <a:lnTo>
                      <a:pt x="0" y="60087"/>
                    </a:lnTo>
                    <a:cubicBezTo>
                      <a:pt x="0" y="44151"/>
                      <a:pt x="6331" y="28868"/>
                      <a:pt x="17599" y="17599"/>
                    </a:cubicBezTo>
                    <a:cubicBezTo>
                      <a:pt x="28868" y="6331"/>
                      <a:pt x="44151" y="0"/>
                      <a:pt x="60087" y="0"/>
                    </a:cubicBezTo>
                    <a:close/>
                  </a:path>
                </a:pathLst>
              </a:custGeom>
              <a:solidFill>
                <a:srgbClr val="3A4353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1730662" cy="6007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855879"/>
              <a:ext cx="11681717" cy="1427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33"/>
                </a:lnSpc>
                <a:spcBef>
                  <a:spcPct val="0"/>
                </a:spcBef>
              </a:pPr>
              <a:r>
                <a:rPr lang="en-US" sz="3333">
                  <a:solidFill>
                    <a:srgbClr val="DBD7D8"/>
                  </a:solidFill>
                  <a:latin typeface="Nourd Heavy"/>
                </a:rPr>
                <a:t>METODOLOGIA DE ANÁLISE DE DADOS QUANTITATIVOS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439152"/>
              <a:ext cx="11681717" cy="622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813"/>
                </a:lnSpc>
                <a:spcBef>
                  <a:spcPct val="0"/>
                </a:spcBef>
              </a:pPr>
              <a:r>
                <a:rPr lang="en-US" sz="2933">
                  <a:solidFill>
                    <a:srgbClr val="DBD7D8"/>
                  </a:solidFill>
                  <a:latin typeface="Nourd Light"/>
                </a:rPr>
                <a:t>Pesquisa, correlação, comparação e experimentação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43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100035"/>
          <a:ext cx="16230600" cy="8018324"/>
        </p:xfrm>
        <a:graphic>
          <a:graphicData uri="http://schemas.openxmlformats.org/drawingml/2006/table">
            <a:tbl>
              <a:tblPr/>
              <a:tblGrid>
                <a:gridCol w="2014108"/>
                <a:gridCol w="3293018"/>
                <a:gridCol w="1702817"/>
                <a:gridCol w="2937760"/>
                <a:gridCol w="1702817"/>
                <a:gridCol w="4580081"/>
              </a:tblGrid>
              <a:tr h="13577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D1A33"/>
                          </a:solidFill>
                          <a:latin typeface="Nourd Light"/>
                        </a:rPr>
                        <a:t>Como se comportaram o preço dos combustíveis durante os dois meses citados?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 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Qual o município que possui o maior preço para a gasolina e para o etanol?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77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Qual o preço médio da gasolina e do etanol nesses dois meses?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7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Qual a região que possui o maior valor médio da gasolina?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11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Qual a distribuição de bandeiras por região do país?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</a:tr>
              <a:tr h="13577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Quais os 5 estados com o preço médio da gasolina e do etanol mais caros?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 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Qual a região que possui o menor valor médio do etanol?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12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Existe alguma relação entre a data do mês em que determinadas bandeiras são mais lucrativas?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</a:tr>
              <a:tr h="19682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Qual o preço médio da gasolina e do etanol por estado?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 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Há alguma correlação entre o valor do combustível (gasolina e etanol) e a região onde ele é vendido?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13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Existe alguma bandeira exclusiva de alguns estados?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</a:tr>
              <a:tr h="197683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Qual o município que possui o menor preço para a gasolina e para o etanol?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Questão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DBD7D8"/>
                          </a:solidFill>
                          <a:latin typeface="Nourd Bold"/>
                        </a:rPr>
                        <a:t>10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1A3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D1A33"/>
                          </a:solidFill>
                          <a:latin typeface="Nourd Light"/>
                        </a:rPr>
                        <a:t>Há alguma correlação entre o valor do combustível (gasolina e etanol) e a bandeira que vende ele?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7D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4971270" y="-594966"/>
            <a:ext cx="3316730" cy="3328834"/>
          </a:xfrm>
          <a:custGeom>
            <a:avLst/>
            <a:gdLst/>
            <a:ahLst/>
            <a:cxnLst/>
            <a:rect r="r" b="b" t="t" l="l"/>
            <a:pathLst>
              <a:path h="3328834" w="3316730">
                <a:moveTo>
                  <a:pt x="0" y="0"/>
                </a:moveTo>
                <a:lnTo>
                  <a:pt x="3316730" y="0"/>
                </a:lnTo>
                <a:lnTo>
                  <a:pt x="3316730" y="3328834"/>
                </a:lnTo>
                <a:lnTo>
                  <a:pt x="0" y="3328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28376" y="2211504"/>
            <a:ext cx="1316077" cy="1320881"/>
          </a:xfrm>
          <a:custGeom>
            <a:avLst/>
            <a:gdLst/>
            <a:ahLst/>
            <a:cxnLst/>
            <a:rect r="r" b="b" t="t" l="l"/>
            <a:pathLst>
              <a:path h="1320881" w="1316077">
                <a:moveTo>
                  <a:pt x="0" y="0"/>
                </a:moveTo>
                <a:lnTo>
                  <a:pt x="1316078" y="0"/>
                </a:lnTo>
                <a:lnTo>
                  <a:pt x="1316078" y="1320881"/>
                </a:lnTo>
                <a:lnTo>
                  <a:pt x="0" y="132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30234" y="184130"/>
            <a:ext cx="1682998" cy="1689140"/>
          </a:xfrm>
          <a:custGeom>
            <a:avLst/>
            <a:gdLst/>
            <a:ahLst/>
            <a:cxnLst/>
            <a:rect r="r" b="b" t="t" l="l"/>
            <a:pathLst>
              <a:path h="1689140" w="1682998">
                <a:moveTo>
                  <a:pt x="0" y="0"/>
                </a:moveTo>
                <a:lnTo>
                  <a:pt x="1682998" y="0"/>
                </a:lnTo>
                <a:lnTo>
                  <a:pt x="1682998" y="1689140"/>
                </a:lnTo>
                <a:lnTo>
                  <a:pt x="0" y="1689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55186" y="758492"/>
            <a:ext cx="10150095" cy="1612254"/>
            <a:chOff x="0" y="0"/>
            <a:chExt cx="13533460" cy="214967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3533460" cy="1358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8050"/>
                </a:lnSpc>
              </a:pPr>
              <a:r>
                <a:rPr lang="en-US" sz="6709">
                  <a:solidFill>
                    <a:srgbClr val="DBD7D8"/>
                  </a:solidFill>
                  <a:latin typeface="Nourd Heavy"/>
                </a:rPr>
                <a:t>Questões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27175"/>
              <a:ext cx="13533460" cy="622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025"/>
                </a:lnSpc>
              </a:pPr>
              <a:r>
                <a:rPr lang="en-US" sz="2683">
                  <a:solidFill>
                    <a:srgbClr val="DBD7D8"/>
                  </a:solidFill>
                  <a:latin typeface="Nourd Light"/>
                </a:rPr>
                <a:t>O que guiou a análise exploratória?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7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1612" y="2051666"/>
            <a:ext cx="4068644" cy="4098451"/>
          </a:xfrm>
          <a:custGeom>
            <a:avLst/>
            <a:gdLst/>
            <a:ahLst/>
            <a:cxnLst/>
            <a:rect r="r" b="b" t="t" l="l"/>
            <a:pathLst>
              <a:path h="4098451" w="4068644">
                <a:moveTo>
                  <a:pt x="0" y="0"/>
                </a:moveTo>
                <a:lnTo>
                  <a:pt x="4068643" y="0"/>
                </a:lnTo>
                <a:lnTo>
                  <a:pt x="4068643" y="4098451"/>
                </a:lnTo>
                <a:lnTo>
                  <a:pt x="0" y="4098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8614" y="2833578"/>
            <a:ext cx="2534638" cy="253462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66736" r="0" b="-38392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52097" y="6691473"/>
            <a:ext cx="4707673" cy="37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3A4353"/>
                </a:solidFill>
                <a:latin typeface="Nourd Heavy"/>
              </a:rPr>
              <a:t>Alessandro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097" y="7173036"/>
            <a:ext cx="4707673" cy="31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3A4353"/>
                </a:solidFill>
                <a:latin typeface="Nourd Light"/>
              </a:rPr>
              <a:t>Scrum Master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713560" y="2051666"/>
            <a:ext cx="4707673" cy="5435563"/>
            <a:chOff x="0" y="0"/>
            <a:chExt cx="6276898" cy="72474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6020" y="0"/>
              <a:ext cx="5424858" cy="5464601"/>
            </a:xfrm>
            <a:custGeom>
              <a:avLst/>
              <a:gdLst/>
              <a:ahLst/>
              <a:cxnLst/>
              <a:rect r="r" b="b" t="t" l="l"/>
              <a:pathLst>
                <a:path h="5464601" w="5424858">
                  <a:moveTo>
                    <a:pt x="0" y="0"/>
                  </a:moveTo>
                  <a:lnTo>
                    <a:pt x="5424858" y="0"/>
                  </a:lnTo>
                  <a:lnTo>
                    <a:pt x="5424858" y="5464601"/>
                  </a:lnTo>
                  <a:lnTo>
                    <a:pt x="0" y="5464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1448690" y="1042549"/>
              <a:ext cx="3379517" cy="3379503"/>
              <a:chOff x="0" y="0"/>
              <a:chExt cx="6350000" cy="63499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0" r="0" b="0"/>
                </a:stretch>
              </a:blip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6186408"/>
              <a:ext cx="6276898" cy="495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spc="124">
                  <a:solidFill>
                    <a:srgbClr val="3A4353"/>
                  </a:solidFill>
                  <a:latin typeface="Nourd Bold"/>
                </a:rPr>
                <a:t>Beatriz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828493"/>
              <a:ext cx="6276898" cy="418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3A4353"/>
                  </a:solidFill>
                  <a:latin typeface="Nourd Light"/>
                </a:rPr>
                <a:t>Product Owner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28230" y="2051666"/>
            <a:ext cx="4707673" cy="5435563"/>
            <a:chOff x="0" y="0"/>
            <a:chExt cx="6276898" cy="72474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26020" y="0"/>
              <a:ext cx="5424858" cy="5464601"/>
            </a:xfrm>
            <a:custGeom>
              <a:avLst/>
              <a:gdLst/>
              <a:ahLst/>
              <a:cxnLst/>
              <a:rect r="r" b="b" t="t" l="l"/>
              <a:pathLst>
                <a:path h="5464601" w="5424858">
                  <a:moveTo>
                    <a:pt x="0" y="0"/>
                  </a:moveTo>
                  <a:lnTo>
                    <a:pt x="5424858" y="0"/>
                  </a:lnTo>
                  <a:lnTo>
                    <a:pt x="5424858" y="5464601"/>
                  </a:lnTo>
                  <a:lnTo>
                    <a:pt x="0" y="5464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448690" y="1042549"/>
              <a:ext cx="3379517" cy="3379503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5"/>
              </a:xfrm>
              <a:custGeom>
                <a:avLst/>
                <a:gdLst/>
                <a:ahLst/>
                <a:cxnLst/>
                <a:rect r="r" b="b" t="t" l="l"/>
                <a:pathLst>
                  <a:path h="6349975" w="6350000">
                    <a:moveTo>
                      <a:pt x="6350000" y="3175025"/>
                    </a:moveTo>
                    <a:cubicBezTo>
                      <a:pt x="6350000" y="4928451"/>
                      <a:pt x="4928476" y="6349975"/>
                      <a:pt x="3175000" y="6349975"/>
                    </a:cubicBezTo>
                    <a:cubicBezTo>
                      <a:pt x="1421498" y="6349975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2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49697" t="-20615" r="-150973" b="-241853"/>
                </a:stretch>
              </a:blip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6186408"/>
              <a:ext cx="6276898" cy="4952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 spc="124">
                  <a:solidFill>
                    <a:srgbClr val="3A4353"/>
                  </a:solidFill>
                  <a:latin typeface="Nourd Bold"/>
                </a:rPr>
                <a:t>Ederson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828493"/>
              <a:ext cx="6276898" cy="418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spc="105">
                  <a:solidFill>
                    <a:srgbClr val="3A4353"/>
                  </a:solidFill>
                  <a:latin typeface="Nourd Light"/>
                </a:rPr>
                <a:t>Developer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409892"/>
            <a:ext cx="1623060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3A4353"/>
                </a:solidFill>
                <a:latin typeface="Nourd"/>
              </a:rPr>
              <a:t>Conheça nossa equipe: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28230" y="7606684"/>
            <a:ext cx="470767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 u="sng">
                <a:solidFill>
                  <a:srgbClr val="3A4353"/>
                </a:solidFill>
                <a:latin typeface="Nourd Light"/>
                <a:hlinkClick r:id="rId7" tooltip="https://www.linkedin.com/in/ederson-macedo-65a762262/"/>
              </a:rPr>
              <a:t>Linkedin</a:t>
            </a:r>
          </a:p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3A4353"/>
                </a:solidFill>
                <a:latin typeface="Nourd Light"/>
              </a:rPr>
              <a:t>edersonmacedo@id.uff.br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097" y="7606684"/>
            <a:ext cx="470767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 u="sng">
                <a:solidFill>
                  <a:srgbClr val="3A4353"/>
                </a:solidFill>
                <a:latin typeface="Nourd Light"/>
                <a:hlinkClick r:id="rId8" tooltip="https://www.linkedin.com/in/alessandrobritoad/"/>
              </a:rPr>
              <a:t>Linkedin</a:t>
            </a:r>
          </a:p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3A4353"/>
                </a:solidFill>
                <a:latin typeface="Nourd Light"/>
              </a:rPr>
              <a:t>alsantosbrito@gmail.com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13560" y="7606684"/>
            <a:ext cx="470767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 u="sng">
                <a:solidFill>
                  <a:srgbClr val="3A4353"/>
                </a:solidFill>
                <a:latin typeface="Nourd Light"/>
                <a:hlinkClick r:id="rId9" tooltip="https://www.linkedin.com/in/trizmmiranda/"/>
              </a:rPr>
              <a:t>Linkedin</a:t>
            </a:r>
          </a:p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3A4353"/>
                </a:solidFill>
                <a:latin typeface="Nourd Light"/>
              </a:rPr>
              <a:t>beatrizmmiranda@outlook.com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DAF73y9UbrA</dc:identifier>
  <dcterms:modified xsi:type="dcterms:W3CDTF">2011-08-01T06:04:30Z</dcterms:modified>
  <cp:revision>1</cp:revision>
  <dc:title>Projeto - Módulo 4</dc:title>
</cp:coreProperties>
</file>